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9" r:id="rId4"/>
    <p:sldId id="260" r:id="rId5"/>
    <p:sldId id="262" r:id="rId6"/>
    <p:sldId id="257" r:id="rId7"/>
    <p:sldId id="261" r:id="rId8"/>
    <p:sldId id="263" r:id="rId9"/>
    <p:sldId id="264" r:id="rId10"/>
    <p:sldId id="265" r:id="rId11"/>
    <p:sldId id="306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307" r:id="rId27"/>
    <p:sldId id="280" r:id="rId28"/>
    <p:sldId id="281" r:id="rId29"/>
    <p:sldId id="282" r:id="rId30"/>
    <p:sldId id="283" r:id="rId31"/>
    <p:sldId id="308" r:id="rId32"/>
    <p:sldId id="285" r:id="rId33"/>
    <p:sldId id="284" r:id="rId34"/>
    <p:sldId id="287" r:id="rId35"/>
    <p:sldId id="288" r:id="rId36"/>
    <p:sldId id="289" r:id="rId37"/>
    <p:sldId id="290" r:id="rId38"/>
    <p:sldId id="291" r:id="rId39"/>
    <p:sldId id="292" r:id="rId40"/>
    <p:sldId id="309" r:id="rId41"/>
    <p:sldId id="293" r:id="rId42"/>
    <p:sldId id="294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4" r:id="rId51"/>
    <p:sldId id="310" r:id="rId52"/>
    <p:sldId id="303" r:id="rId53"/>
    <p:sldId id="305" r:id="rId54"/>
    <p:sldId id="295" r:id="rId55"/>
    <p:sldId id="286" r:id="rId56"/>
    <p:sldId id="311" r:id="rId5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32" autoAdjust="0"/>
    <p:restoredTop sz="94721" autoAdjust="0"/>
  </p:normalViewPr>
  <p:slideViewPr>
    <p:cSldViewPr>
      <p:cViewPr varScale="1">
        <p:scale>
          <a:sx n="76" d="100"/>
          <a:sy n="76" d="100"/>
        </p:scale>
        <p:origin x="-108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CEC47-2AB7-418D-8412-784BA7FF6213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F0E94-8D0B-4546-A602-D2027EABA5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CEC47-2AB7-418D-8412-784BA7FF6213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F0E94-8D0B-4546-A602-D2027EABA5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CEC47-2AB7-418D-8412-784BA7FF6213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F0E94-8D0B-4546-A602-D2027EABA5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CEC47-2AB7-418D-8412-784BA7FF6213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F0E94-8D0B-4546-A602-D2027EABA5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CEC47-2AB7-418D-8412-784BA7FF6213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F0E94-8D0B-4546-A602-D2027EABA5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CEC47-2AB7-418D-8412-784BA7FF6213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F0E94-8D0B-4546-A602-D2027EABA5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CEC47-2AB7-418D-8412-784BA7FF6213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F0E94-8D0B-4546-A602-D2027EABA5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CEC47-2AB7-418D-8412-784BA7FF6213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F0E94-8D0B-4546-A602-D2027EABA5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CEC47-2AB7-418D-8412-784BA7FF6213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F0E94-8D0B-4546-A602-D2027EABA5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CEC47-2AB7-418D-8412-784BA7FF6213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F0E94-8D0B-4546-A602-D2027EABA5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CEC47-2AB7-418D-8412-784BA7FF6213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F0E94-8D0B-4546-A602-D2027EABA5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9CEC47-2AB7-418D-8412-784BA7FF6213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3F0E94-8D0B-4546-A602-D2027EABA5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30.jpeg"/><Relationship Id="rId7" Type="http://schemas.openxmlformats.org/officeDocument/2006/relationships/image" Target="../media/image35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40;&#1085;&#1076;&#1088;&#1077;&#1081;\&#1056;&#1072;&#1073;&#1086;&#1095;&#1080;&#1081;%20&#1089;&#1090;&#1086;&#1083;\&#1082;%20&#1084;&#1072;&#1089;&#1090;&#1077;&#1088;&#1082;&#1083;&#1072;&#1089;&#1089;&#1091;\&#1055;&#1086;&#1090;&#1072;&#1087;&#1086;&#1074;\&#1055;&#1086;&#1090;&#1072;&#1087;&#1086;&#1074;.wma" TargetMode="Externa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10" Type="http://schemas.openxmlformats.org/officeDocument/2006/relationships/image" Target="../media/image43.png"/><Relationship Id="rId4" Type="http://schemas.openxmlformats.org/officeDocument/2006/relationships/image" Target="../media/image38.jpeg"/><Relationship Id="rId9" Type="http://schemas.openxmlformats.org/officeDocument/2006/relationships/image" Target="../media/image3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16.jpeg"/><Relationship Id="rId7" Type="http://schemas.openxmlformats.org/officeDocument/2006/relationships/image" Target="../media/image24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0.jpeg"/><Relationship Id="rId10" Type="http://schemas.openxmlformats.org/officeDocument/2006/relationships/image" Target="../media/image54.jpeg"/><Relationship Id="rId4" Type="http://schemas.openxmlformats.org/officeDocument/2006/relationships/image" Target="../media/image18.jpeg"/><Relationship Id="rId9" Type="http://schemas.openxmlformats.org/officeDocument/2006/relationships/image" Target="../media/image53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upercook.ru/" TargetMode="External"/><Relationship Id="rId3" Type="http://schemas.openxmlformats.org/officeDocument/2006/relationships/hyperlink" Target="http://www.svali.ru/" TargetMode="External"/><Relationship Id="rId7" Type="http://schemas.openxmlformats.org/officeDocument/2006/relationships/hyperlink" Target="http://www.t-portal.ru/" TargetMode="External"/><Relationship Id="rId2" Type="http://schemas.openxmlformats.org/officeDocument/2006/relationships/hyperlink" Target="http://www.politec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safea.ru/" TargetMode="External"/><Relationship Id="rId5" Type="http://schemas.openxmlformats.org/officeDocument/2006/relationships/hyperlink" Target="http://www.1001uzor.ru/" TargetMode="External"/><Relationship Id="rId4" Type="http://schemas.openxmlformats.org/officeDocument/2006/relationships/hyperlink" Target="http://www.nice-places.com/" TargetMode="External"/><Relationship Id="rId9" Type="http://schemas.openxmlformats.org/officeDocument/2006/relationships/hyperlink" Target="http://www.ntv.ru/" TargetMode="Externa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220877896_40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0100" y="2786058"/>
            <a:ext cx="2190750" cy="3810000"/>
          </a:xfrm>
          <a:prstGeom prst="rect">
            <a:avLst/>
          </a:prstGeom>
        </p:spPr>
      </p:pic>
      <p:pic>
        <p:nvPicPr>
          <p:cNvPr id="8" name="Рисунок 7" descr="Botas dagmar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5852" y="642918"/>
            <a:ext cx="1522356" cy="1454021"/>
          </a:xfrm>
          <a:prstGeom prst="rect">
            <a:avLst/>
          </a:prstGeom>
        </p:spPr>
      </p:pic>
      <p:pic>
        <p:nvPicPr>
          <p:cNvPr id="9" name="Рисунок 8" descr="10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080808"/>
              </a:clrFrom>
              <a:clrTo>
                <a:srgbClr val="08080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2132" y="357166"/>
            <a:ext cx="2666987" cy="200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1208209623_8e51e40d422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5008" y="3286124"/>
            <a:ext cx="2450877" cy="2514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4744" y="1928802"/>
            <a:ext cx="1752600" cy="20859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587" y="2690"/>
            <a:ext cx="9140413" cy="6855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28794" y="2643182"/>
            <a:ext cx="53958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Ингредиент  № 1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1638800" y="0"/>
            <a:ext cx="5509209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071802" y="5934670"/>
            <a:ext cx="2224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Россия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2214546" y="0"/>
            <a:ext cx="4214842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928926" y="5786454"/>
            <a:ext cx="28577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Дагестан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1071538" y="0"/>
            <a:ext cx="7072362" cy="5072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714612" y="5500702"/>
            <a:ext cx="36679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Финляндия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2071682" y="0"/>
            <a:ext cx="4714884" cy="4714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786050" y="5357826"/>
            <a:ext cx="31432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Бразилия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2071670" y="51792"/>
            <a:ext cx="4857784" cy="482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500430" y="5286388"/>
            <a:ext cx="1880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Тунис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2428860" y="0"/>
            <a:ext cx="4500594" cy="4929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000364" y="5357826"/>
            <a:ext cx="33137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Австралия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2357422" y="0"/>
            <a:ext cx="4286279" cy="4857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357554" y="5286388"/>
            <a:ext cx="24320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Япония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ндрей\Рабочий стол\картинки\x_c33935b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247394"/>
            <a:ext cx="2433640" cy="2433640"/>
          </a:xfrm>
          <a:prstGeom prst="rect">
            <a:avLst/>
          </a:prstGeom>
          <a:noFill/>
        </p:spPr>
      </p:pic>
      <p:pic>
        <p:nvPicPr>
          <p:cNvPr id="3" name="Рисунок 2"/>
          <p:cNvPicPr/>
          <p:nvPr/>
        </p:nvPicPr>
        <p:blipFill>
          <a:blip r:embed="rId3"/>
          <a:stretch>
            <a:fillRect/>
          </a:stretch>
        </p:blipFill>
        <p:spPr bwMode="auto">
          <a:xfrm>
            <a:off x="3428768" y="818766"/>
            <a:ext cx="1643521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5000628" y="747328"/>
            <a:ext cx="2428892" cy="2214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5"/>
          <a:stretch>
            <a:fillRect/>
          </a:stretch>
        </p:blipFill>
        <p:spPr bwMode="auto">
          <a:xfrm>
            <a:off x="928662" y="3541454"/>
            <a:ext cx="2428892" cy="2412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6"/>
          <a:stretch>
            <a:fillRect/>
          </a:stretch>
        </p:blipFill>
        <p:spPr bwMode="auto">
          <a:xfrm>
            <a:off x="3000364" y="3357562"/>
            <a:ext cx="2143140" cy="2198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7"/>
          <a:stretch>
            <a:fillRect/>
          </a:stretch>
        </p:blipFill>
        <p:spPr bwMode="auto">
          <a:xfrm>
            <a:off x="4857752" y="2747592"/>
            <a:ext cx="1928826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/>
          <p:nvPr/>
        </p:nvPicPr>
        <p:blipFill>
          <a:blip r:embed="rId8"/>
          <a:stretch>
            <a:fillRect/>
          </a:stretch>
        </p:blipFill>
        <p:spPr bwMode="auto">
          <a:xfrm>
            <a:off x="6215074" y="1961774"/>
            <a:ext cx="2231715" cy="2344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571604" y="642918"/>
            <a:ext cx="146386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i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Бразилия</a:t>
            </a:r>
            <a:endParaRPr lang="ru-RU" sz="2400" b="1" i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28992" y="214290"/>
            <a:ext cx="153452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i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Дагестан</a:t>
            </a:r>
            <a:endParaRPr lang="ru-RU" sz="2400" b="1" i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0694" y="142852"/>
            <a:ext cx="169950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i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Финляндия</a:t>
            </a:r>
            <a:endParaRPr lang="ru-RU" sz="2400" b="1" i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28728" y="6072206"/>
            <a:ext cx="92429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i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Тунис</a:t>
            </a:r>
            <a:endParaRPr lang="ru-RU" sz="2400" b="1" i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428992" y="5643578"/>
            <a:ext cx="169456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i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Австралия</a:t>
            </a:r>
            <a:endParaRPr lang="ru-RU" sz="2400" b="1" i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286380" y="5286388"/>
            <a:ext cx="117051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i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Япония</a:t>
            </a:r>
            <a:endParaRPr lang="ru-RU" sz="2400" b="1" i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000892" y="4429132"/>
            <a:ext cx="107420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i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Россия</a:t>
            </a:r>
            <a:endParaRPr lang="ru-RU" sz="2400" b="1" i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577"/>
            <a:ext cx="9122325" cy="6856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17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000108"/>
            <a:ext cx="864390" cy="576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928802"/>
            <a:ext cx="429035" cy="322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3372" y="928670"/>
            <a:ext cx="58436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00232" y="3857628"/>
            <a:ext cx="895342" cy="627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181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14744" y="2214554"/>
            <a:ext cx="55921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182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643702" y="4572008"/>
            <a:ext cx="822921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183" name="Picture 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715140" y="1928802"/>
            <a:ext cx="7143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0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0" y="785795"/>
            <a:ext cx="9144000" cy="524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1228725" y="0"/>
            <a:ext cx="66865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1307306" y="0"/>
            <a:ext cx="65293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2135981" y="0"/>
            <a:ext cx="48720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1120140" y="0"/>
            <a:ext cx="690372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2495987" y="0"/>
            <a:ext cx="4152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28794" y="2643182"/>
            <a:ext cx="53958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Ингредиент  № 2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117693"/>
            <a:ext cx="7929618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Россия граничит с 18 странами – это самый большой показатель в мире</a:t>
            </a:r>
            <a:r>
              <a:rPr lang="ru-RU" sz="2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endParaRPr lang="ru-RU" sz="2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Австралии существуют официальные ограничения на использование воды</a:t>
            </a:r>
            <a:r>
              <a:rPr lang="ru-RU" sz="2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endParaRPr lang="ru-RU" sz="2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Бразилия разделяется на 26 штатов и 1 федеральный округ</a:t>
            </a:r>
            <a:r>
              <a:rPr lang="ru-RU" sz="2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endParaRPr lang="ru-RU" sz="2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Япония расположена на Японском архипелаге, состоящем из 6582 островов</a:t>
            </a:r>
            <a:r>
              <a:rPr lang="ru-RU" sz="2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endParaRPr lang="ru-RU" sz="2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25% территории Финляндии находится за Северным полярным кругом</a:t>
            </a:r>
            <a:r>
              <a:rPr lang="ru-RU" sz="2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endParaRPr lang="ru-RU" sz="2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97% населения Туниса составляют арабы</a:t>
            </a:r>
            <a:r>
              <a:rPr lang="ru-RU" sz="2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endParaRPr lang="ru-RU" sz="2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Дагестан в переводе с тюркского языка означает </a:t>
            </a:r>
            <a:r>
              <a:rPr lang="ru-RU" sz="2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«Страна </a:t>
            </a:r>
            <a:r>
              <a:rPr lang="ru-RU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500174"/>
            <a:ext cx="8429684" cy="30343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400" b="1" dirty="0"/>
              <a:t>Какая страна в своем составе имеет </a:t>
            </a:r>
            <a:r>
              <a:rPr lang="ru-RU" sz="4400" b="1" dirty="0" smtClean="0"/>
              <a:t>26 </a:t>
            </a:r>
            <a:r>
              <a:rPr lang="ru-RU" sz="4400" b="1" dirty="0"/>
              <a:t>штатов и </a:t>
            </a:r>
            <a:endParaRPr lang="ru-RU" sz="4400" b="1" dirty="0" smtClean="0"/>
          </a:p>
          <a:p>
            <a:pPr algn="ctr">
              <a:lnSpc>
                <a:spcPct val="150000"/>
              </a:lnSpc>
            </a:pPr>
            <a:r>
              <a:rPr lang="ru-RU" sz="4400" b="1" dirty="0" smtClean="0"/>
              <a:t>1 </a:t>
            </a:r>
            <a:r>
              <a:rPr lang="ru-RU" sz="4400" b="1" dirty="0"/>
              <a:t>федеральный округ?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500174"/>
            <a:ext cx="8429684" cy="30343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400" b="1" dirty="0"/>
              <a:t>Верно ли, что в Японии </a:t>
            </a:r>
            <a:endParaRPr lang="ru-RU" sz="4400" b="1" dirty="0" smtClean="0"/>
          </a:p>
          <a:p>
            <a:pPr algn="ctr">
              <a:lnSpc>
                <a:spcPct val="150000"/>
              </a:lnSpc>
            </a:pPr>
            <a:r>
              <a:rPr lang="ru-RU" sz="4400" b="1" dirty="0" smtClean="0"/>
              <a:t>не существует официального запрета </a:t>
            </a:r>
            <a:r>
              <a:rPr lang="ru-RU" sz="4400" b="1" dirty="0"/>
              <a:t>на использование воды?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олна 2"/>
          <p:cNvSpPr/>
          <p:nvPr/>
        </p:nvSpPr>
        <p:spPr>
          <a:xfrm>
            <a:off x="3714744" y="357166"/>
            <a:ext cx="4357718" cy="1571636"/>
          </a:xfrm>
          <a:prstGeom prst="wav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нутый угол 3"/>
          <p:cNvSpPr/>
          <p:nvPr/>
        </p:nvSpPr>
        <p:spPr>
          <a:xfrm>
            <a:off x="3714744" y="2428868"/>
            <a:ext cx="2643206" cy="3857652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tx1"/>
                </a:solidFill>
              </a:rPr>
              <a:t>Калья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- говяжьи почки - 800г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- соленые огурцы - 200г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- репчатый лук - 200г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- перец, соль - по вкусу</a:t>
            </a:r>
          </a:p>
          <a:p>
            <a:pPr algn="ctr"/>
            <a:endParaRPr lang="ru-RU" dirty="0"/>
          </a:p>
        </p:txBody>
      </p:sp>
      <p:sp>
        <p:nvSpPr>
          <p:cNvPr id="5" name="Вертикальный свиток 4"/>
          <p:cNvSpPr/>
          <p:nvPr/>
        </p:nvSpPr>
        <p:spPr>
          <a:xfrm>
            <a:off x="285720" y="3571852"/>
            <a:ext cx="3071834" cy="3286148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 smtClean="0"/>
          </a:p>
          <a:p>
            <a:pPr algn="ctr"/>
            <a:endParaRPr lang="ru-RU" sz="1400" b="1" dirty="0" smtClean="0"/>
          </a:p>
          <a:p>
            <a:pPr algn="ctr"/>
            <a:r>
              <a:rPr lang="ru-RU" sz="1400" b="1" dirty="0" smtClean="0"/>
              <a:t>Способ приготовления:</a:t>
            </a:r>
          </a:p>
          <a:p>
            <a:endParaRPr lang="ru-RU" sz="1400" dirty="0" smtClean="0"/>
          </a:p>
          <a:p>
            <a:r>
              <a:rPr lang="ru-RU" sz="1400" dirty="0" smtClean="0"/>
              <a:t>Нарезают ломтиками говяжьи почки (без сала), соленные огурцы, очищенные от кожицы, и лук. Почки заливают водой и варят до полуготовности. Кладут огурцы и лук, продолжают варку до готовности, приправив солью и перцем. </a:t>
            </a:r>
          </a:p>
          <a:p>
            <a:pPr algn="ctr"/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6715140" y="4093232"/>
            <a:ext cx="2214558" cy="1671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786314" y="642918"/>
            <a:ext cx="2224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Россия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 descr="x_4a0c557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142852"/>
            <a:ext cx="3214678" cy="295378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16" y="1571612"/>
            <a:ext cx="8429684" cy="3034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400" b="1" dirty="0"/>
              <a:t>Продолжите высказывание: </a:t>
            </a:r>
            <a:endParaRPr lang="ru-RU" sz="4400" b="1" dirty="0" smtClean="0"/>
          </a:p>
          <a:p>
            <a:pPr>
              <a:lnSpc>
                <a:spcPct val="150000"/>
              </a:lnSpc>
            </a:pPr>
            <a:r>
              <a:rPr lang="ru-RU" sz="4400" b="1" dirty="0" smtClean="0"/>
              <a:t>«</a:t>
            </a:r>
            <a:r>
              <a:rPr lang="ru-RU" sz="4400" b="1" dirty="0"/>
              <a:t>В Тунисе подавляющее большинство населения – это …»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28794" y="2643182"/>
            <a:ext cx="53958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Ингредиент  № 3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2611317" y="1428736"/>
            <a:ext cx="4135680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143240" y="5500702"/>
            <a:ext cx="28577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Дагестан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2786050" y="642918"/>
            <a:ext cx="3238522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857488" y="5500702"/>
            <a:ext cx="30556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Бразилия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2234857" y="1571612"/>
            <a:ext cx="431709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714612" y="5214950"/>
            <a:ext cx="33137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Австралия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286116" y="1451142"/>
            <a:ext cx="2494926" cy="3769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3428992" y="5429264"/>
            <a:ext cx="2224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Россия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2573824" y="1714488"/>
            <a:ext cx="3924913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714612" y="5500702"/>
            <a:ext cx="36679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Финляндия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2340669" y="1785926"/>
            <a:ext cx="4391224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500430" y="5500702"/>
            <a:ext cx="1880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Тунис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3257987" y="1714488"/>
            <a:ext cx="2413711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286116" y="5500702"/>
            <a:ext cx="24320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Япония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/>
          <a:stretch>
            <a:fillRect/>
          </a:stretch>
        </p:blipFill>
        <p:spPr bwMode="auto">
          <a:xfrm>
            <a:off x="3857620" y="857232"/>
            <a:ext cx="152401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6786578" y="928670"/>
            <a:ext cx="197084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785786" y="4000504"/>
            <a:ext cx="1314118" cy="1985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/>
          <p:cNvPicPr/>
          <p:nvPr/>
        </p:nvPicPr>
        <p:blipFill>
          <a:blip r:embed="rId6"/>
          <a:stretch>
            <a:fillRect/>
          </a:stretch>
        </p:blipFill>
        <p:spPr bwMode="auto">
          <a:xfrm>
            <a:off x="2714612" y="4000504"/>
            <a:ext cx="1717149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7"/>
          <a:stretch>
            <a:fillRect/>
          </a:stretch>
        </p:blipFill>
        <p:spPr bwMode="auto">
          <a:xfrm>
            <a:off x="4857752" y="4000504"/>
            <a:ext cx="2000264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8"/>
          <a:stretch>
            <a:fillRect/>
          </a:stretch>
        </p:blipFill>
        <p:spPr bwMode="auto">
          <a:xfrm>
            <a:off x="7429520" y="3929066"/>
            <a:ext cx="1428760" cy="2156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9"/>
          <a:stretch>
            <a:fillRect/>
          </a:stretch>
        </p:blipFill>
        <p:spPr bwMode="auto">
          <a:xfrm>
            <a:off x="642910" y="928670"/>
            <a:ext cx="1857388" cy="1636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357290" y="214290"/>
            <a:ext cx="39305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29124" y="214290"/>
            <a:ext cx="39305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572396" y="285728"/>
            <a:ext cx="39305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14414" y="6072206"/>
            <a:ext cx="39305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4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86116" y="6072206"/>
            <a:ext cx="39305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5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643570" y="6072206"/>
            <a:ext cx="39305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6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858148" y="6072206"/>
            <a:ext cx="39305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7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7" name="Потапов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олна 2"/>
          <p:cNvSpPr/>
          <p:nvPr/>
        </p:nvSpPr>
        <p:spPr>
          <a:xfrm>
            <a:off x="3714744" y="357166"/>
            <a:ext cx="4357718" cy="1571636"/>
          </a:xfrm>
          <a:prstGeom prst="wav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нутый угол 3"/>
          <p:cNvSpPr/>
          <p:nvPr/>
        </p:nvSpPr>
        <p:spPr>
          <a:xfrm>
            <a:off x="3357554" y="2214554"/>
            <a:ext cx="2857520" cy="4071966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tx1"/>
                </a:solidFill>
              </a:rPr>
              <a:t>Долма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   Баранина - 500 гр.,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рис - 100 гр.,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зелень, мята, репчатый лук - 100 </a:t>
            </a:r>
            <a:r>
              <a:rPr lang="ru-RU" b="1" dirty="0" err="1" smtClean="0">
                <a:solidFill>
                  <a:schemeClr val="tx1"/>
                </a:solidFill>
              </a:rPr>
              <a:t>гр</a:t>
            </a:r>
            <a:r>
              <a:rPr lang="ru-RU" b="1" dirty="0" smtClean="0">
                <a:solidFill>
                  <a:schemeClr val="tx1"/>
                </a:solidFill>
              </a:rPr>
              <a:t>,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виноградные листья, простокваша или кислое молоко, кефир, чеснок.</a:t>
            </a:r>
            <a:br>
              <a:rPr lang="ru-RU" b="1" dirty="0" smtClean="0">
                <a:solidFill>
                  <a:schemeClr val="tx1"/>
                </a:solidFill>
              </a:rPr>
            </a:b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Вертикальный свиток 4"/>
          <p:cNvSpPr/>
          <p:nvPr/>
        </p:nvSpPr>
        <p:spPr>
          <a:xfrm>
            <a:off x="214282" y="3571876"/>
            <a:ext cx="2643206" cy="3286124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Способ  приготовления:</a:t>
            </a:r>
          </a:p>
          <a:p>
            <a:pPr algn="ctr"/>
            <a:endParaRPr lang="ru-RU" sz="1200" dirty="0" smtClean="0"/>
          </a:p>
          <a:p>
            <a:pPr algn="ctr"/>
            <a:r>
              <a:rPr lang="ru-RU" sz="1200" dirty="0" smtClean="0"/>
              <a:t>Мясо пропускают через мясорубку, посолить, поперчить, слегка развести бульоном. Мелко порезанный лук поджарить. На каждый виноградный лист положить полную чайную ложку фарша и свернуть конвертиком. Уложить </a:t>
            </a:r>
            <a:r>
              <a:rPr lang="ru-RU" sz="1200" dirty="0" err="1" smtClean="0"/>
              <a:t>долму</a:t>
            </a:r>
            <a:r>
              <a:rPr lang="ru-RU" sz="1200" dirty="0" smtClean="0"/>
              <a:t> в кастрюлю, залить водой и варить, пока не сварится рис. </a:t>
            </a:r>
            <a:endParaRPr lang="ru-RU" sz="1200" dirty="0"/>
          </a:p>
        </p:txBody>
      </p:sp>
      <p:pic>
        <p:nvPicPr>
          <p:cNvPr id="6" name="Рисунок 5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6606835" y="3929066"/>
            <a:ext cx="2002559" cy="2102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786314" y="642918"/>
            <a:ext cx="28577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Дагестан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 descr="x_3117dadc.jpg"/>
          <p:cNvPicPr>
            <a:picLocks noChangeAspect="1"/>
          </p:cNvPicPr>
          <p:nvPr/>
        </p:nvPicPr>
        <p:blipFill>
          <a:blip r:embed="rId3"/>
          <a:srcRect t="4444" b="4445"/>
          <a:stretch>
            <a:fillRect/>
          </a:stretch>
        </p:blipFill>
        <p:spPr>
          <a:xfrm>
            <a:off x="142844" y="142852"/>
            <a:ext cx="2643206" cy="316701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28794" y="2643182"/>
            <a:ext cx="53958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Ингредиент  № 4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714348" y="1658189"/>
            <a:ext cx="4429156" cy="3255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286380" y="3000372"/>
            <a:ext cx="30556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Бразилия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1680684" y="1500174"/>
            <a:ext cx="2210731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357686" y="3071810"/>
            <a:ext cx="36679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Финляндия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1071538" y="1301872"/>
            <a:ext cx="2928958" cy="4039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786314" y="3000372"/>
            <a:ext cx="2224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Россия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1285852" y="1702582"/>
            <a:ext cx="2857520" cy="3810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857752" y="3000372"/>
            <a:ext cx="28577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Дагестан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1214414" y="984800"/>
            <a:ext cx="2786082" cy="4245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786314" y="2928934"/>
            <a:ext cx="1880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Тунис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 bwMode="auto">
          <a:xfrm flipH="1">
            <a:off x="1500166" y="1501367"/>
            <a:ext cx="1819279" cy="4091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357686" y="3000372"/>
            <a:ext cx="24320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Япония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1234350" y="1285860"/>
            <a:ext cx="2746209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429124" y="2928934"/>
            <a:ext cx="33137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Австралия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 bwMode="auto">
          <a:xfrm flipH="1">
            <a:off x="142844" y="1358491"/>
            <a:ext cx="1819279" cy="4091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285984" y="214290"/>
            <a:ext cx="650085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0" indent="-742950">
              <a:buAutoNum type="arabicPeriod"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Кимоно</a:t>
            </a:r>
          </a:p>
          <a:p>
            <a:pPr marL="742950" lvl="0" indent="-742950"/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Экзотическое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дорогое</a:t>
            </a:r>
          </a:p>
          <a:p>
            <a:pPr lvl="0"/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Обволакивает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скрывает,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украшает</a:t>
            </a:r>
          </a:p>
          <a:p>
            <a:pPr lvl="0"/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Бабочки полет будит тихую поляну в солнечных лучах. </a:t>
            </a: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Гейша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28794" y="117693"/>
            <a:ext cx="6929486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0" indent="-742950">
              <a:buAutoNum type="arabicPeriod"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….</a:t>
            </a:r>
          </a:p>
          <a:p>
            <a:pPr marL="742950" lvl="0" indent="-742950"/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Широкий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расшитый</a:t>
            </a:r>
          </a:p>
          <a:p>
            <a:pPr lvl="0"/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Оберегает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символизирует,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раскрепощает</a:t>
            </a:r>
          </a:p>
          <a:p>
            <a:pPr lvl="0"/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Название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костюма происходит от слова, означающего отрез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ткани</a:t>
            </a:r>
          </a:p>
          <a:p>
            <a:pPr lvl="0"/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Свобода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217936"/>
            <a:ext cx="1857356" cy="2480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олна 2"/>
          <p:cNvSpPr/>
          <p:nvPr/>
        </p:nvSpPr>
        <p:spPr>
          <a:xfrm>
            <a:off x="3714744" y="357166"/>
            <a:ext cx="4357718" cy="1571636"/>
          </a:xfrm>
          <a:prstGeom prst="wav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нутый угол 3"/>
          <p:cNvSpPr/>
          <p:nvPr/>
        </p:nvSpPr>
        <p:spPr>
          <a:xfrm>
            <a:off x="3357554" y="2214554"/>
            <a:ext cx="2857520" cy="4071966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err="1" smtClean="0">
                <a:solidFill>
                  <a:schemeClr val="tx1"/>
                </a:solidFill>
              </a:rPr>
              <a:t>Калалаатикко</a:t>
            </a:r>
            <a:endParaRPr lang="ru-RU" b="1" u="sng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- картофель - 150г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- сельдь (филе) - 40г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- лук зеленый (рубленый) - 20г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- масло растительное - 1/2 ст. л.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- яйцо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- молоко</a:t>
            </a:r>
          </a:p>
          <a:p>
            <a:pPr algn="ctr"/>
            <a:endParaRPr lang="ru-RU" dirty="0"/>
          </a:p>
        </p:txBody>
      </p:sp>
      <p:sp>
        <p:nvSpPr>
          <p:cNvPr id="5" name="Вертикальный свиток 4"/>
          <p:cNvSpPr/>
          <p:nvPr/>
        </p:nvSpPr>
        <p:spPr>
          <a:xfrm>
            <a:off x="214282" y="3929066"/>
            <a:ext cx="2786082" cy="2928934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 smtClean="0"/>
          </a:p>
          <a:p>
            <a:pPr algn="ctr"/>
            <a:endParaRPr lang="ru-RU" sz="1400" b="1" dirty="0" smtClean="0"/>
          </a:p>
          <a:p>
            <a:pPr algn="ctr"/>
            <a:r>
              <a:rPr lang="ru-RU" sz="1400" b="1" dirty="0" smtClean="0"/>
              <a:t>Способ приготовления</a:t>
            </a:r>
          </a:p>
          <a:p>
            <a:pPr algn="ctr"/>
            <a:endParaRPr lang="ru-RU" sz="1200" dirty="0" smtClean="0"/>
          </a:p>
          <a:p>
            <a:pPr algn="ctr"/>
            <a:r>
              <a:rPr lang="ru-RU" sz="1300" dirty="0" smtClean="0"/>
              <a:t>Ломтики сырого картофеля положить ровным слоем на сковороду, а на неё тонкие ломти сельди, посыпать рубленным луком, полить маслом и запечь. Рыбу залить яйцом с молоком и тушить до готовности.</a:t>
            </a:r>
          </a:p>
          <a:p>
            <a:pPr algn="ctr"/>
            <a:endParaRPr lang="ru-RU" sz="1200" dirty="0"/>
          </a:p>
        </p:txBody>
      </p:sp>
      <p:pic>
        <p:nvPicPr>
          <p:cNvPr id="6" name="Рисунок 5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6500826" y="4093672"/>
            <a:ext cx="2405061" cy="1956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214810" y="642918"/>
            <a:ext cx="36679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Финляндия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Рисунок 7" descr="x_1c748ca4.jpg"/>
          <p:cNvPicPr>
            <a:picLocks noChangeAspect="1"/>
          </p:cNvPicPr>
          <p:nvPr/>
        </p:nvPicPr>
        <p:blipFill>
          <a:blip r:embed="rId3"/>
          <a:srcRect l="31250" r="30000"/>
          <a:stretch>
            <a:fillRect/>
          </a:stretch>
        </p:blipFill>
        <p:spPr>
          <a:xfrm>
            <a:off x="571472" y="142852"/>
            <a:ext cx="2214578" cy="358618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887026" y="690563"/>
            <a:ext cx="3822402" cy="547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28794" y="2643182"/>
            <a:ext cx="53958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Ингредиент  № 5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42844" y="500042"/>
            <a:ext cx="8072494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Тунис: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«Пусть горька правда — выслушай ее».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Лучше горькая правда, чем сладкая ложь.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Япония: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«Если ты раздумываешь, делать это или не делать, то, как правило, бывает лучше этого не делать».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Волков бояться - в лес не ходить.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Дагестан: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«Отпусти рыбу опять в море, она не оценит - Бог оценит».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Не мечите бисер перед свиньями.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Бразилия: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«Дерево с густой листвой не всегда дает вкусные плоды».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Не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тот хорош, кто лицом пригож, а тот хорош, кто на дело гож.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Австралия: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«Не каждый, кто взгромоздится на лошадь, – всадник».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Не всё то золото, что блестит.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Финляндия: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«Самое действенное лекарство для физического здоровья есть бодрое и веселое настроение духа».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 здоровом теле – здоровый дух.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3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3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3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53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53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53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3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3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3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1536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1536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1536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36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36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36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1536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1536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1536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36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36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36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7" dur="80"/>
                                        <p:tgtEl>
                                          <p:spTgt spid="1536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" dur="80"/>
                                        <p:tgtEl>
                                          <p:spTgt spid="1536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80"/>
                                        <p:tgtEl>
                                          <p:spTgt spid="1536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361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361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5361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214282" y="214290"/>
            <a:ext cx="8662930" cy="6316908"/>
            <a:chOff x="214282" y="214290"/>
            <a:chExt cx="8662930" cy="6316908"/>
          </a:xfrm>
        </p:grpSpPr>
        <p:pic>
          <p:nvPicPr>
            <p:cNvPr id="2" name="Рисунок 1"/>
            <p:cNvPicPr/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5786446" y="4486140"/>
              <a:ext cx="2214578" cy="16719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" name="Рисунок 2"/>
            <p:cNvPicPr/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3034935" y="4429132"/>
              <a:ext cx="2002559" cy="2102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Рисунок 3"/>
            <p:cNvPicPr/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214282" y="3379291"/>
              <a:ext cx="2405061" cy="19568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Рисунок 4"/>
            <p:cNvPicPr/>
            <p:nvPr/>
          </p:nvPicPr>
          <p:blipFill>
            <a:blip r:embed="rId5"/>
            <a:stretch>
              <a:fillRect/>
            </a:stretch>
          </p:blipFill>
          <p:spPr bwMode="auto">
            <a:xfrm>
              <a:off x="359734" y="1000108"/>
              <a:ext cx="2490214" cy="1952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Рисунок 5"/>
            <p:cNvPicPr/>
            <p:nvPr/>
          </p:nvPicPr>
          <p:blipFill>
            <a:blip r:embed="rId6"/>
            <a:stretch>
              <a:fillRect/>
            </a:stretch>
          </p:blipFill>
          <p:spPr bwMode="auto">
            <a:xfrm>
              <a:off x="6577128" y="2285992"/>
              <a:ext cx="2300084" cy="1714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Рисунок 6"/>
            <p:cNvPicPr/>
            <p:nvPr/>
          </p:nvPicPr>
          <p:blipFill>
            <a:blip r:embed="rId7"/>
            <a:stretch>
              <a:fillRect/>
            </a:stretch>
          </p:blipFill>
          <p:spPr bwMode="auto">
            <a:xfrm>
              <a:off x="5857884" y="522720"/>
              <a:ext cx="2071670" cy="1097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Рисунок 7"/>
            <p:cNvPicPr/>
            <p:nvPr/>
          </p:nvPicPr>
          <p:blipFill>
            <a:blip r:embed="rId8"/>
            <a:stretch>
              <a:fillRect/>
            </a:stretch>
          </p:blipFill>
          <p:spPr bwMode="auto">
            <a:xfrm>
              <a:off x="3160855" y="214290"/>
              <a:ext cx="2322224" cy="15001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2" name="Группа 11"/>
          <p:cNvGrpSpPr/>
          <p:nvPr/>
        </p:nvGrpSpPr>
        <p:grpSpPr>
          <a:xfrm>
            <a:off x="4071934" y="1785926"/>
            <a:ext cx="1686116" cy="2524126"/>
            <a:chOff x="4071934" y="1785926"/>
            <a:chExt cx="1686116" cy="2524126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071934" y="1785926"/>
              <a:ext cx="1686116" cy="2524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" name="Рисунок 10" descr="Рисунок2.jpg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29124" y="3071810"/>
              <a:ext cx="571504" cy="57501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785794"/>
            <a:ext cx="70359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36970" y="2857496"/>
            <a:ext cx="60070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andreas1980@bk.ru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28926" y="4071942"/>
            <a:ext cx="621507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potapov1980.narod.ru</a:t>
            </a:r>
            <a:endParaRPr lang="ru-RU" sz="48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28926" y="5357826"/>
            <a:ext cx="621507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school17vo.narod.ru</a:t>
            </a:r>
            <a:endParaRPr lang="ru-RU" sz="48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405530"/>
            <a:ext cx="3071802" cy="4118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85728"/>
            <a:ext cx="828680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Изображения  взяты со </a:t>
            </a:r>
          </a:p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следующих сайтов: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1714488"/>
            <a:ext cx="785818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 smtClean="0">
                <a:hlinkClick r:id="rId2"/>
              </a:rPr>
              <a:t>www.politec.ru</a:t>
            </a:r>
            <a:endParaRPr lang="ru-RU" sz="2000" b="1" dirty="0" smtClean="0"/>
          </a:p>
          <a:p>
            <a:pPr algn="ctr"/>
            <a:endParaRPr lang="ru-RU" sz="2000" b="1" dirty="0" smtClean="0"/>
          </a:p>
          <a:p>
            <a:pPr algn="ctr"/>
            <a:r>
              <a:rPr lang="ru-RU" sz="2000" b="1" dirty="0" err="1" smtClean="0">
                <a:hlinkClick r:id="rId3"/>
              </a:rPr>
              <a:t>www.svali.ru</a:t>
            </a:r>
            <a:endParaRPr lang="ru-RU" sz="2000" b="1" dirty="0" smtClean="0"/>
          </a:p>
          <a:p>
            <a:pPr algn="ctr"/>
            <a:endParaRPr lang="ru-RU" sz="2000" b="1" dirty="0" smtClean="0"/>
          </a:p>
          <a:p>
            <a:pPr algn="ctr"/>
            <a:r>
              <a:rPr lang="ru-RU" sz="2000" b="1" dirty="0" err="1" smtClean="0">
                <a:hlinkClick r:id="rId4"/>
              </a:rPr>
              <a:t>www.nice-places.com</a:t>
            </a:r>
            <a:endParaRPr lang="ru-RU" sz="2000" b="1" dirty="0" smtClean="0"/>
          </a:p>
          <a:p>
            <a:pPr algn="ctr"/>
            <a:endParaRPr lang="ru-RU" sz="2000" b="1" dirty="0" smtClean="0"/>
          </a:p>
          <a:p>
            <a:pPr algn="ctr"/>
            <a:r>
              <a:rPr lang="en-US" sz="2000" b="1" dirty="0" smtClean="0">
                <a:hlinkClick r:id="rId5"/>
              </a:rPr>
              <a:t>www</a:t>
            </a:r>
            <a:r>
              <a:rPr lang="ru-RU" sz="2000" b="1" dirty="0" smtClean="0">
                <a:hlinkClick r:id="rId5"/>
              </a:rPr>
              <a:t>.1001uzor.ru</a:t>
            </a:r>
            <a:endParaRPr lang="ru-RU" sz="2000" b="1" dirty="0" smtClean="0"/>
          </a:p>
          <a:p>
            <a:pPr algn="ctr"/>
            <a:endParaRPr lang="ru-RU" sz="2000" b="1" dirty="0" smtClean="0"/>
          </a:p>
          <a:p>
            <a:pPr algn="ctr"/>
            <a:r>
              <a:rPr lang="ru-RU" sz="2000" b="1" dirty="0" err="1" smtClean="0">
                <a:hlinkClick r:id="rId6"/>
              </a:rPr>
              <a:t>www.safea.ru</a:t>
            </a:r>
            <a:endParaRPr lang="ru-RU" sz="2000" b="1" dirty="0" smtClean="0"/>
          </a:p>
          <a:p>
            <a:pPr algn="ctr"/>
            <a:endParaRPr lang="ru-RU" sz="2000" b="1" dirty="0" smtClean="0"/>
          </a:p>
          <a:p>
            <a:pPr algn="ctr"/>
            <a:r>
              <a:rPr lang="en-US" sz="2000" b="1" dirty="0" smtClean="0">
                <a:hlinkClick r:id="rId7"/>
              </a:rPr>
              <a:t>www</a:t>
            </a:r>
            <a:r>
              <a:rPr lang="ru-RU" sz="2000" b="1" dirty="0" smtClean="0">
                <a:hlinkClick r:id="rId7"/>
              </a:rPr>
              <a:t>.</a:t>
            </a:r>
            <a:r>
              <a:rPr lang="en-US" sz="2000" b="1" dirty="0" smtClean="0">
                <a:hlinkClick r:id="rId7"/>
              </a:rPr>
              <a:t>t</a:t>
            </a:r>
            <a:r>
              <a:rPr lang="ru-RU" sz="2000" b="1" dirty="0" smtClean="0">
                <a:hlinkClick r:id="rId7"/>
              </a:rPr>
              <a:t>-</a:t>
            </a:r>
            <a:r>
              <a:rPr lang="en-US" sz="2000" b="1" dirty="0" smtClean="0">
                <a:hlinkClick r:id="rId7"/>
              </a:rPr>
              <a:t>portal</a:t>
            </a:r>
            <a:r>
              <a:rPr lang="ru-RU" sz="2000" b="1" dirty="0" smtClean="0">
                <a:hlinkClick r:id="rId7"/>
              </a:rPr>
              <a:t>.</a:t>
            </a:r>
            <a:r>
              <a:rPr lang="en-US" sz="2000" b="1" dirty="0" err="1" smtClean="0">
                <a:hlinkClick r:id="rId7"/>
              </a:rPr>
              <a:t>ru</a:t>
            </a:r>
            <a:endParaRPr lang="ru-RU" sz="2000" b="1" dirty="0" smtClean="0"/>
          </a:p>
          <a:p>
            <a:pPr algn="ctr"/>
            <a:endParaRPr lang="ru-RU" sz="2000" b="1" dirty="0" smtClean="0"/>
          </a:p>
          <a:p>
            <a:pPr algn="ctr"/>
            <a:r>
              <a:rPr lang="en-US" sz="2000" b="1" dirty="0" smtClean="0">
                <a:hlinkClick r:id="rId8"/>
              </a:rPr>
              <a:t>www.</a:t>
            </a:r>
            <a:r>
              <a:rPr lang="ru-RU" sz="2000" b="1" dirty="0" err="1" smtClean="0">
                <a:hlinkClick r:id="rId8"/>
              </a:rPr>
              <a:t>supercook.ru</a:t>
            </a:r>
            <a:endParaRPr lang="ru-RU" sz="2000" b="1" dirty="0" smtClean="0"/>
          </a:p>
          <a:p>
            <a:pPr algn="ctr"/>
            <a:endParaRPr lang="ru-RU" sz="2000" b="1" dirty="0" smtClean="0"/>
          </a:p>
          <a:p>
            <a:pPr algn="ctr"/>
            <a:r>
              <a:rPr lang="en-US" sz="2000" b="1" dirty="0" smtClean="0">
                <a:hlinkClick r:id="rId9"/>
              </a:rPr>
              <a:t>www.ntv.ru</a:t>
            </a:r>
            <a:r>
              <a:rPr lang="en-US" sz="2000" b="1" dirty="0" smtClean="0"/>
              <a:t> 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1357298"/>
            <a:ext cx="8858312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«Между хорошим обедом и жизнью </a:t>
            </a:r>
          </a:p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только та разница, что </a:t>
            </a:r>
          </a:p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сладкое подают в конце». </a:t>
            </a:r>
          </a:p>
          <a:p>
            <a:pPr algn="ctr"/>
            <a:endParaRPr lang="ru-RU" sz="4000" dirty="0" smtClean="0">
              <a:latin typeface="Mistral" pitchFamily="66" charset="0"/>
            </a:endParaRPr>
          </a:p>
          <a:p>
            <a:pPr algn="r"/>
            <a:r>
              <a:rPr lang="ru-RU" sz="2400" dirty="0" smtClean="0">
                <a:latin typeface="+mj-lt"/>
              </a:rPr>
              <a:t>Роберт Стивенсон</a:t>
            </a:r>
            <a:endParaRPr lang="ru-RU" sz="24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олна 2"/>
          <p:cNvSpPr/>
          <p:nvPr/>
        </p:nvSpPr>
        <p:spPr>
          <a:xfrm>
            <a:off x="3714744" y="357166"/>
            <a:ext cx="4357718" cy="1571636"/>
          </a:xfrm>
          <a:prstGeom prst="wav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нутый угол 3"/>
          <p:cNvSpPr/>
          <p:nvPr/>
        </p:nvSpPr>
        <p:spPr>
          <a:xfrm>
            <a:off x="3357554" y="2214554"/>
            <a:ext cx="2857520" cy="4071966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tx1"/>
                </a:solidFill>
              </a:rPr>
              <a:t>Рокамболе</a:t>
            </a:r>
          </a:p>
          <a:p>
            <a:endParaRPr lang="ru-RU" b="1" dirty="0" smtClean="0">
              <a:solidFill>
                <a:schemeClr val="tx1"/>
              </a:solidFill>
            </a:endParaRPr>
          </a:p>
          <a:p>
            <a:r>
              <a:rPr lang="ru-RU" b="1" i="1" dirty="0" smtClean="0">
                <a:solidFill>
                  <a:schemeClr val="tx1"/>
                </a:solidFill>
              </a:rPr>
              <a:t>(на 10 порций) </a:t>
            </a:r>
          </a:p>
          <a:p>
            <a:endParaRPr lang="ru-RU" b="1" i="1" dirty="0" smtClean="0">
              <a:solidFill>
                <a:schemeClr val="tx1"/>
              </a:solidFill>
            </a:endParaRPr>
          </a:p>
          <a:p>
            <a:pPr>
              <a:buFontTx/>
              <a:buChar char="-"/>
            </a:pPr>
            <a:r>
              <a:rPr lang="ru-RU" b="1" dirty="0" smtClean="0">
                <a:solidFill>
                  <a:schemeClr val="tx1"/>
                </a:solidFill>
              </a:rPr>
              <a:t>2/3 стакана пшеничной муки</a:t>
            </a:r>
          </a:p>
          <a:p>
            <a:pPr>
              <a:buFontTx/>
              <a:buChar char="-"/>
            </a:pPr>
            <a:r>
              <a:rPr lang="ru-RU" b="1" dirty="0" smtClean="0">
                <a:solidFill>
                  <a:schemeClr val="tx1"/>
                </a:solidFill>
              </a:rPr>
              <a:t> 1 стакан сахара </a:t>
            </a:r>
          </a:p>
          <a:p>
            <a:pPr>
              <a:buFontTx/>
              <a:buChar char="-"/>
            </a:pPr>
            <a:r>
              <a:rPr lang="ru-RU" b="1" dirty="0" smtClean="0">
                <a:solidFill>
                  <a:schemeClr val="tx1"/>
                </a:solidFill>
              </a:rPr>
              <a:t> 1 стакан готовой молочной помадки </a:t>
            </a:r>
          </a:p>
          <a:p>
            <a:pPr>
              <a:buFontTx/>
              <a:buChar char="-"/>
            </a:pPr>
            <a:r>
              <a:rPr lang="ru-RU" b="1" dirty="0" smtClean="0">
                <a:solidFill>
                  <a:schemeClr val="tx1"/>
                </a:solidFill>
              </a:rPr>
              <a:t> 6 сырых яиц </a:t>
            </a:r>
          </a:p>
          <a:p>
            <a:pPr>
              <a:buFontTx/>
              <a:buChar char="-"/>
            </a:pPr>
            <a:r>
              <a:rPr lang="ru-RU" b="1" dirty="0" smtClean="0">
                <a:solidFill>
                  <a:schemeClr val="tx1"/>
                </a:solidFill>
              </a:rPr>
              <a:t> 1/2 ч. л. молотой корицы - 1 ч. л. сухих дрожжей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Вертикальный свиток 4"/>
          <p:cNvSpPr/>
          <p:nvPr/>
        </p:nvSpPr>
        <p:spPr>
          <a:xfrm>
            <a:off x="214282" y="3857628"/>
            <a:ext cx="2786082" cy="3000372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Способ приготовления:</a:t>
            </a:r>
          </a:p>
          <a:p>
            <a:r>
              <a:rPr lang="ru-RU" sz="1400" dirty="0" smtClean="0"/>
              <a:t>Яичные белки взбить в пышную пену, добавить сахар, желтки и взбивать в течение 15 минут. Добавить муку, дрожжи, корицу, выпекать в духовке 15 минут. После охладить и оформить подогретой помадкой. </a:t>
            </a:r>
            <a:endParaRPr lang="ru-RU" sz="1400" dirty="0"/>
          </a:p>
        </p:txBody>
      </p:sp>
      <p:pic>
        <p:nvPicPr>
          <p:cNvPr id="6" name="Рисунок 5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6431964" y="4071942"/>
            <a:ext cx="2490214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572000" y="642918"/>
            <a:ext cx="30556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Бразилия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Рисунок 7" descr="x_edc0f5a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142852"/>
            <a:ext cx="2714644" cy="328613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олна 2"/>
          <p:cNvSpPr/>
          <p:nvPr/>
        </p:nvSpPr>
        <p:spPr>
          <a:xfrm>
            <a:off x="3714744" y="357166"/>
            <a:ext cx="4357718" cy="1571636"/>
          </a:xfrm>
          <a:prstGeom prst="wav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нутый угол 3"/>
          <p:cNvSpPr/>
          <p:nvPr/>
        </p:nvSpPr>
        <p:spPr>
          <a:xfrm>
            <a:off x="3357554" y="2214554"/>
            <a:ext cx="2857520" cy="4071966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ru-RU" b="1" u="sng" dirty="0" err="1" smtClean="0">
                <a:solidFill>
                  <a:schemeClr val="tx1"/>
                </a:solidFill>
              </a:rPr>
              <a:t>Кефта</a:t>
            </a:r>
            <a:endParaRPr lang="ru-RU" b="1" u="sng" dirty="0" smtClean="0">
              <a:solidFill>
                <a:schemeClr val="tx1"/>
              </a:solidFill>
            </a:endParaRPr>
          </a:p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- картофель - 750г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- яйцо - 4 шт.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- растительное масло - 200г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- лук репчатый - 2 шт.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- мука - 4 стакана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- красный и черный перец по 1/2 ч.л.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- петрушка - 100г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- соль по вкусу.</a:t>
            </a:r>
          </a:p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Вертикальный свиток 4"/>
          <p:cNvSpPr/>
          <p:nvPr/>
        </p:nvSpPr>
        <p:spPr>
          <a:xfrm>
            <a:off x="285720" y="3786190"/>
            <a:ext cx="2857520" cy="3071810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dirty="0" smtClean="0"/>
          </a:p>
          <a:p>
            <a:pPr algn="ctr"/>
            <a:endParaRPr lang="ru-RU" sz="1400" b="1" dirty="0" smtClean="0"/>
          </a:p>
          <a:p>
            <a:pPr algn="ctr"/>
            <a:r>
              <a:rPr lang="ru-RU" sz="1400" b="1" dirty="0" smtClean="0"/>
              <a:t>Способ приготовления:</a:t>
            </a:r>
          </a:p>
          <a:p>
            <a:endParaRPr lang="ru-RU" sz="1400" dirty="0" smtClean="0"/>
          </a:p>
          <a:p>
            <a:r>
              <a:rPr lang="ru-RU" sz="1400" dirty="0" smtClean="0"/>
              <a:t>Отваренный "в мундире" картофель очистить, пропустить через мясорубку, смешать с сырыми яйцами, пряностями, луком, посолить, сформовать шары и поджарить в разогретом масле.</a:t>
            </a:r>
          </a:p>
          <a:p>
            <a:pPr algn="ctr"/>
            <a:endParaRPr lang="ru-RU" sz="1400" dirty="0"/>
          </a:p>
        </p:txBody>
      </p:sp>
      <p:pic>
        <p:nvPicPr>
          <p:cNvPr id="6" name="Рисунок 5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6577128" y="4000504"/>
            <a:ext cx="2300084" cy="1714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000628" y="642918"/>
            <a:ext cx="1880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Тунис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Рисунок 7" descr="x_e5aec7a9.jpg"/>
          <p:cNvPicPr>
            <a:picLocks noChangeAspect="1"/>
          </p:cNvPicPr>
          <p:nvPr/>
        </p:nvPicPr>
        <p:blipFill>
          <a:blip r:embed="rId3"/>
          <a:srcRect l="21831" r="21831" b="9290"/>
          <a:stretch>
            <a:fillRect/>
          </a:stretch>
        </p:blipFill>
        <p:spPr>
          <a:xfrm>
            <a:off x="428596" y="142852"/>
            <a:ext cx="2071702" cy="349196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олна 2"/>
          <p:cNvSpPr/>
          <p:nvPr/>
        </p:nvSpPr>
        <p:spPr>
          <a:xfrm>
            <a:off x="3714744" y="357166"/>
            <a:ext cx="4357718" cy="1571636"/>
          </a:xfrm>
          <a:prstGeom prst="wav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6429388" y="4143380"/>
            <a:ext cx="2571736" cy="1788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Вертикальный свиток 6"/>
          <p:cNvSpPr/>
          <p:nvPr/>
        </p:nvSpPr>
        <p:spPr>
          <a:xfrm>
            <a:off x="357158" y="3429000"/>
            <a:ext cx="2643206" cy="3286148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 smtClean="0"/>
          </a:p>
          <a:p>
            <a:pPr algn="ctr"/>
            <a:r>
              <a:rPr lang="ru-RU" sz="1400" b="1" dirty="0" smtClean="0"/>
              <a:t>Способ приготовления:</a:t>
            </a:r>
          </a:p>
          <a:p>
            <a:pPr algn="ctr"/>
            <a:endParaRPr lang="ru-RU" sz="1400" b="1" dirty="0" smtClean="0"/>
          </a:p>
          <a:p>
            <a:pPr algn="ctr"/>
            <a:r>
              <a:rPr lang="ru-RU" sz="1400" dirty="0" smtClean="0"/>
              <a:t>корень сельдерея и зеленый перец нарежьте соломкой, красный — кольцами, яблоки — ломтиками. </a:t>
            </a:r>
          </a:p>
          <a:p>
            <a:pPr algn="ctr"/>
            <a:r>
              <a:rPr lang="ru-RU" sz="1400" dirty="0" smtClean="0"/>
              <a:t>Подготовленные ингредиенты соедините, поперчите и заправьте майонезом.</a:t>
            </a:r>
          </a:p>
          <a:p>
            <a:pPr algn="ctr"/>
            <a:endParaRPr lang="ru-RU" dirty="0"/>
          </a:p>
        </p:txBody>
      </p:sp>
      <p:sp>
        <p:nvSpPr>
          <p:cNvPr id="8" name="Загнутый угол 7"/>
          <p:cNvSpPr/>
          <p:nvPr/>
        </p:nvSpPr>
        <p:spPr>
          <a:xfrm>
            <a:off x="3357554" y="2357430"/>
            <a:ext cx="2643206" cy="3857652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tx1"/>
                </a:solidFill>
              </a:rPr>
              <a:t>Салат «Грация»</a:t>
            </a:r>
          </a:p>
          <a:p>
            <a:pPr algn="ctr"/>
            <a:endParaRPr lang="ru-RU" b="1" u="sng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яблоки - 160 г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корень сельдерея - 160 г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сладкий перец красный - 80 г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сладкий перец зеленый - 80 г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майонез - 160 г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перец черный молотый</a:t>
            </a:r>
          </a:p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429124" y="642918"/>
            <a:ext cx="33137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Австралия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 descr="x_9aaf34c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142852"/>
            <a:ext cx="3061713" cy="264320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олна 2"/>
          <p:cNvSpPr/>
          <p:nvPr/>
        </p:nvSpPr>
        <p:spPr>
          <a:xfrm>
            <a:off x="3714744" y="357166"/>
            <a:ext cx="4357718" cy="1571636"/>
          </a:xfrm>
          <a:prstGeom prst="wav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нутый угол 3"/>
          <p:cNvSpPr/>
          <p:nvPr/>
        </p:nvSpPr>
        <p:spPr>
          <a:xfrm>
            <a:off x="3214678" y="2214554"/>
            <a:ext cx="3000396" cy="4071966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tx1"/>
                </a:solidFill>
              </a:rPr>
              <a:t>Кунжут-маки</a:t>
            </a:r>
          </a:p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>
              <a:buFontTx/>
              <a:buChar char="-"/>
            </a:pPr>
            <a:r>
              <a:rPr lang="ru-RU" b="1" dirty="0" smtClean="0">
                <a:solidFill>
                  <a:schemeClr val="tx1"/>
                </a:solidFill>
              </a:rPr>
              <a:t>рис суши - 4 ст.л.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- норвежская форель  - 100г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- лук-порей - 40г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- семена кунжута - 2 ч.л.</a:t>
            </a:r>
          </a:p>
          <a:p>
            <a:pPr algn="ctr"/>
            <a:endParaRPr lang="ru-RU" dirty="0"/>
          </a:p>
        </p:txBody>
      </p:sp>
      <p:sp>
        <p:nvSpPr>
          <p:cNvPr id="5" name="Вертикальный свиток 4"/>
          <p:cNvSpPr/>
          <p:nvPr/>
        </p:nvSpPr>
        <p:spPr>
          <a:xfrm>
            <a:off x="0" y="3286124"/>
            <a:ext cx="2928926" cy="3571876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/>
          </a:p>
          <a:p>
            <a:pPr algn="ctr"/>
            <a:r>
              <a:rPr lang="ru-RU" sz="1400" b="1" dirty="0" smtClean="0"/>
              <a:t>Способ приготовления:</a:t>
            </a:r>
          </a:p>
          <a:p>
            <a:pPr algn="ctr"/>
            <a:r>
              <a:rPr lang="ru-RU" sz="1400" dirty="0" smtClean="0"/>
              <a:t>приготовить рис суши, обжарить семена кунжута, дать остыть. На пластиковую обертку выложить тонким слоем рис, сверху положить нарезанные тонкими ломтиками лук-порей и филе форели. Закатать смесь на коврике в рулет. Сверху посыпать кунжутом, нарезать порционными кусками.</a:t>
            </a:r>
          </a:p>
          <a:p>
            <a:pPr algn="ctr"/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6518441" y="4000504"/>
            <a:ext cx="2322224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857752" y="571480"/>
            <a:ext cx="24320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Япония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Рисунок 7" descr="x_01f70c74.jpg"/>
          <p:cNvPicPr>
            <a:picLocks noChangeAspect="1"/>
          </p:cNvPicPr>
          <p:nvPr/>
        </p:nvPicPr>
        <p:blipFill>
          <a:blip r:embed="rId3"/>
          <a:srcRect l="27649" r="18957" b="26674"/>
          <a:stretch>
            <a:fillRect/>
          </a:stretch>
        </p:blipFill>
        <p:spPr>
          <a:xfrm>
            <a:off x="142844" y="142852"/>
            <a:ext cx="2857520" cy="271573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558</TotalTime>
  <Words>760</Words>
  <Application>Microsoft Office PowerPoint</Application>
  <PresentationFormat>Экран (4:3)</PresentationFormat>
  <Paragraphs>194</Paragraphs>
  <Slides>56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5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Андрей</cp:lastModifiedBy>
  <cp:revision>61</cp:revision>
  <dcterms:created xsi:type="dcterms:W3CDTF">2010-03-10T20:45:13Z</dcterms:created>
  <dcterms:modified xsi:type="dcterms:W3CDTF">2010-03-14T12:50:55Z</dcterms:modified>
</cp:coreProperties>
</file>